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34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306570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422821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3069653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6ECBB9-B404-44F7-A65E-8318F5F66DAE}" type="slidenum">
              <a:rPr lang="it-IT" smtClean="0"/>
              <a:pPr/>
              <a:t>‹#›</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2212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445560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1979852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298727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883053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262285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59560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56599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160214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224172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7" name="Date Placeholder 2"/>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382947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249942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217208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9B65D36-211F-42EB-B161-EDB5A7CC2462}" type="datetimeFigureOut">
              <a:rPr lang="it-IT" smtClean="0"/>
              <a:pPr/>
              <a:t>22/03/2017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66ECBB9-B404-44F7-A65E-8318F5F66DAE}" type="slidenum">
              <a:rPr lang="it-IT" smtClean="0"/>
              <a:pPr/>
              <a:t>‹#›</a:t>
            </a:fld>
            <a:endParaRPr lang="it-IT"/>
          </a:p>
        </p:txBody>
      </p:sp>
    </p:spTree>
    <p:extLst>
      <p:ext uri="{BB962C8B-B14F-4D97-AF65-F5344CB8AC3E}">
        <p14:creationId xmlns:p14="http://schemas.microsoft.com/office/powerpoint/2010/main" val="76781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B65D36-211F-42EB-B161-EDB5A7CC2462}" type="datetimeFigureOut">
              <a:rPr lang="it-IT" smtClean="0"/>
              <a:pPr/>
              <a:t>22/03/2017</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66ECBB9-B404-44F7-A65E-8318F5F66DAE}" type="slidenum">
              <a:rPr lang="it-IT" smtClean="0"/>
              <a:pPr/>
              <a:t>‹#›</a:t>
            </a:fld>
            <a:endParaRPr lang="it-IT"/>
          </a:p>
        </p:txBody>
      </p:sp>
    </p:spTree>
    <p:extLst>
      <p:ext uri="{BB962C8B-B14F-4D97-AF65-F5344CB8AC3E}">
        <p14:creationId xmlns:p14="http://schemas.microsoft.com/office/powerpoint/2010/main" val="27997927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12192000" cy="5684520"/>
          </a:xfrm>
        </p:spPr>
        <p:txBody>
          <a:bodyPr>
            <a:noAutofit/>
          </a:bodyPr>
          <a:lstStyle/>
          <a:p>
            <a:pPr algn="ctr"/>
            <a:r>
              <a:rPr lang="it-IT" sz="9600" b="1" dirty="0"/>
              <a:t>MIGRATION </a:t>
            </a:r>
            <a:br>
              <a:rPr lang="it-IT" sz="9600" b="1" dirty="0"/>
            </a:br>
            <a:r>
              <a:rPr lang="it-IT" sz="9600" b="1" dirty="0"/>
              <a:t>IN </a:t>
            </a:r>
            <a:br>
              <a:rPr lang="it-IT" sz="9600" b="1" dirty="0"/>
            </a:br>
            <a:r>
              <a:rPr lang="it-IT" sz="9600" b="1" dirty="0"/>
              <a:t>HISTORY </a:t>
            </a:r>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384633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1082040"/>
            <a:ext cx="10692449" cy="5242560"/>
          </a:xfrm>
        </p:spPr>
        <p:txBody>
          <a:bodyPr/>
          <a:lstStyle/>
          <a:p>
            <a:pPr algn="ctr"/>
            <a:r>
              <a:rPr lang="it-IT" sz="9600" dirty="0"/>
              <a:t>LOMBARDS </a:t>
            </a:r>
            <a:br>
              <a:rPr lang="it-IT" sz="9600" dirty="0"/>
            </a:br>
            <a:r>
              <a:rPr lang="it-IT" sz="9600" dirty="0"/>
              <a:t>IN</a:t>
            </a:r>
            <a:br>
              <a:rPr lang="it-IT" sz="9600" dirty="0"/>
            </a:br>
            <a:r>
              <a:rPr lang="it-IT" sz="9600" dirty="0"/>
              <a:t> ITALY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46111" y="874643"/>
            <a:ext cx="4151176" cy="5751444"/>
          </a:xfrm>
        </p:spPr>
        <p:txBody>
          <a:bodyPr/>
          <a:lstStyle/>
          <a:p>
            <a:r>
              <a:rPr lang="it-IT" sz="2000" dirty="0"/>
              <a:t>The </a:t>
            </a:r>
            <a:r>
              <a:rPr lang="it-IT" sz="2000" dirty="0"/>
              <a:t>L</a:t>
            </a:r>
            <a:r>
              <a:rPr lang="it-IT" sz="2000" dirty="0" smtClean="0"/>
              <a:t>ombards </a:t>
            </a:r>
            <a:r>
              <a:rPr lang="it-IT" sz="2000" dirty="0"/>
              <a:t>were </a:t>
            </a:r>
            <a:r>
              <a:rPr lang="it-IT" sz="2000" dirty="0" smtClean="0"/>
              <a:t>a German  people living in current </a:t>
            </a:r>
            <a:r>
              <a:rPr lang="it-IT" sz="2000" dirty="0"/>
              <a:t>Hungary and they  joined the East Roman Empire.</a:t>
            </a:r>
            <a:br>
              <a:rPr lang="it-IT" sz="2000" dirty="0"/>
            </a:br>
            <a:r>
              <a:rPr lang="it-IT" sz="2000" dirty="0"/>
              <a:t/>
            </a:r>
            <a:br>
              <a:rPr lang="it-IT" sz="2000" dirty="0"/>
            </a:br>
            <a:r>
              <a:rPr lang="it-IT" sz="2000" dirty="0"/>
              <a:t>The </a:t>
            </a:r>
            <a:r>
              <a:rPr lang="it-IT" sz="2000" dirty="0" smtClean="0"/>
              <a:t>L</a:t>
            </a:r>
            <a:r>
              <a:rPr lang="it-IT" sz="2000" dirty="0" smtClean="0"/>
              <a:t>ongobard society </a:t>
            </a:r>
            <a:r>
              <a:rPr lang="it-IT" sz="2000" dirty="0"/>
              <a:t>was organised into family clans with a marked military ability. It was divided into three classes: the free, the partially free and the slaves </a:t>
            </a:r>
            <a:br>
              <a:rPr lang="it-IT" sz="2000" dirty="0"/>
            </a:br>
            <a:r>
              <a:rPr lang="it-IT" sz="2000" dirty="0"/>
              <a:t/>
            </a:r>
            <a:br>
              <a:rPr lang="it-IT" sz="2000" dirty="0"/>
            </a:br>
            <a:r>
              <a:rPr lang="it-IT" sz="2000" dirty="0"/>
              <a:t>In 568 lots of </a:t>
            </a:r>
            <a:r>
              <a:rPr lang="it-IT" sz="2000" dirty="0"/>
              <a:t>L</a:t>
            </a:r>
            <a:r>
              <a:rPr lang="it-IT" sz="2000" dirty="0" smtClean="0"/>
              <a:t>ombards</a:t>
            </a:r>
            <a:r>
              <a:rPr lang="it-IT" sz="2000" dirty="0"/>
              <a:t>, </a:t>
            </a:r>
            <a:r>
              <a:rPr lang="it-IT" sz="2000" dirty="0" smtClean="0"/>
              <a:t>managed </a:t>
            </a:r>
            <a:r>
              <a:rPr lang="it-IT" sz="2000" dirty="0"/>
              <a:t>by king Alboino arrived at the italian north east borders. </a:t>
            </a:r>
            <a:br>
              <a:rPr lang="it-IT" sz="2000" dirty="0"/>
            </a:br>
            <a:r>
              <a:rPr lang="it-IT" sz="2000" dirty="0"/>
              <a:t/>
            </a:r>
            <a:br>
              <a:rPr lang="it-IT" sz="2000" dirty="0"/>
            </a:br>
            <a:r>
              <a:rPr lang="it-IT" sz="2000" dirty="0"/>
              <a:t/>
            </a:r>
            <a:br>
              <a:rPr lang="it-IT" sz="2000" dirty="0"/>
            </a:br>
            <a:r>
              <a:rPr lang="it-IT" sz="2000" dirty="0"/>
              <a:t/>
            </a:r>
            <a:br>
              <a:rPr lang="it-IT" sz="2000" dirty="0"/>
            </a:br>
            <a:endParaRPr lang="it-IT" sz="2000" dirty="0"/>
          </a:p>
        </p:txBody>
      </p:sp>
      <p:pic>
        <p:nvPicPr>
          <p:cNvPr id="8" name="Segnaposto contenuto 7" descr="Longobardi.jpg"/>
          <p:cNvPicPr>
            <a:picLocks noGrp="1" noChangeAspect="1"/>
          </p:cNvPicPr>
          <p:nvPr>
            <p:ph idx="1"/>
          </p:nvPr>
        </p:nvPicPr>
        <p:blipFill>
          <a:blip r:embed="rId2"/>
          <a:stretch>
            <a:fillRect/>
          </a:stretch>
        </p:blipFill>
        <p:spPr>
          <a:xfrm>
            <a:off x="5313335" y="1722782"/>
            <a:ext cx="6587426" cy="312244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7"/>
            <a:ext cx="4455975" cy="6014343"/>
          </a:xfrm>
        </p:spPr>
        <p:txBody>
          <a:bodyPr/>
          <a:lstStyle/>
          <a:p>
            <a:r>
              <a:rPr lang="it-IT" sz="2000" dirty="0" smtClean="0"/>
              <a:t>The Longobard supremacy </a:t>
            </a:r>
            <a:r>
              <a:rPr lang="it-IT" sz="2000" dirty="0"/>
              <a:t>extended in the north of italy, in Tuscany, Spoleto and Benevento where some military heads called </a:t>
            </a:r>
            <a:r>
              <a:rPr lang="it-IT" sz="2000" dirty="0" smtClean="0"/>
              <a:t>dukes took power</a:t>
            </a:r>
            <a:r>
              <a:rPr lang="it-IT" sz="2000" dirty="0"/>
              <a:t>.</a:t>
            </a:r>
            <a:br>
              <a:rPr lang="it-IT" sz="2000" dirty="0"/>
            </a:br>
            <a:r>
              <a:rPr lang="it-IT" sz="2000" dirty="0"/>
              <a:t/>
            </a:r>
            <a:br>
              <a:rPr lang="it-IT" sz="2000" dirty="0"/>
            </a:br>
            <a:r>
              <a:rPr lang="it-IT" sz="2000" dirty="0"/>
              <a:t>Alboino died in 572 and after a period of wars between dukes, </a:t>
            </a:r>
            <a:r>
              <a:rPr lang="it-IT" sz="2000" dirty="0" smtClean="0"/>
              <a:t>King Autari was elected. </a:t>
            </a:r>
            <a:r>
              <a:rPr lang="it-IT" sz="2000" dirty="0"/>
              <a:t>He </a:t>
            </a:r>
            <a:r>
              <a:rPr lang="it-IT" sz="2000" dirty="0" err="1"/>
              <a:t>also</a:t>
            </a:r>
            <a:r>
              <a:rPr lang="it-IT" sz="2000" dirty="0"/>
              <a:t> </a:t>
            </a:r>
            <a:r>
              <a:rPr lang="it-IT" sz="2000" dirty="0" err="1"/>
              <a:t>married</a:t>
            </a:r>
            <a:r>
              <a:rPr lang="it-IT" sz="2000" dirty="0"/>
              <a:t> Teodolinda, the </a:t>
            </a:r>
            <a:r>
              <a:rPr lang="it-IT" sz="2000" dirty="0" err="1"/>
              <a:t>Bavarian</a:t>
            </a:r>
            <a:r>
              <a:rPr lang="it-IT" sz="2000" dirty="0"/>
              <a:t> </a:t>
            </a:r>
            <a:r>
              <a:rPr lang="it-IT" sz="2000" dirty="0" err="1"/>
              <a:t>princess</a:t>
            </a:r>
            <a:r>
              <a:rPr lang="it-IT" sz="2000" dirty="0"/>
              <a:t>. </a:t>
            </a:r>
            <a:br>
              <a:rPr lang="it-IT" sz="2000" dirty="0"/>
            </a:br>
            <a:r>
              <a:rPr lang="it-IT" sz="2000" dirty="0"/>
              <a:t/>
            </a:r>
            <a:br>
              <a:rPr lang="it-IT" sz="2000" dirty="0"/>
            </a:br>
            <a:r>
              <a:rPr lang="it-IT" sz="2000" dirty="0"/>
              <a:t>The </a:t>
            </a:r>
            <a:r>
              <a:rPr lang="it-IT" sz="2000" dirty="0" err="1"/>
              <a:t>only</a:t>
            </a:r>
            <a:r>
              <a:rPr lang="it-IT" sz="2000" dirty="0"/>
              <a:t> </a:t>
            </a:r>
            <a:r>
              <a:rPr lang="it-IT" sz="2000" dirty="0" err="1"/>
              <a:t>problem</a:t>
            </a:r>
            <a:r>
              <a:rPr lang="it-IT" sz="2000" dirty="0"/>
              <a:t> </a:t>
            </a:r>
            <a:r>
              <a:rPr lang="it-IT" sz="2000" dirty="0" err="1"/>
              <a:t>was</a:t>
            </a:r>
            <a:r>
              <a:rPr lang="it-IT" sz="2000" dirty="0"/>
              <a:t> </a:t>
            </a:r>
            <a:r>
              <a:rPr lang="it-IT" sz="2000" err="1"/>
              <a:t>that</a:t>
            </a:r>
            <a:r>
              <a:rPr lang="it-IT" sz="2000"/>
              <a:t> </a:t>
            </a:r>
            <a:r>
              <a:rPr lang="it-IT" sz="2000" smtClean="0"/>
              <a:t>L</a:t>
            </a:r>
            <a:r>
              <a:rPr lang="it-IT" sz="2000" smtClean="0"/>
              <a:t>ongobards believed in Arianism, which the Catholic church was against. </a:t>
            </a:r>
            <a:r>
              <a:rPr lang="it-IT" sz="2000" dirty="0"/>
              <a:t/>
            </a:r>
            <a:br>
              <a:rPr lang="it-IT" sz="2000" dirty="0"/>
            </a:br>
            <a:endParaRPr lang="it-IT" sz="2000" dirty="0"/>
          </a:p>
        </p:txBody>
      </p:sp>
      <p:sp>
        <p:nvSpPr>
          <p:cNvPr id="3" name="Segnaposto contenuto 2"/>
          <p:cNvSpPr>
            <a:spLocks noGrp="1"/>
          </p:cNvSpPr>
          <p:nvPr>
            <p:ph idx="1"/>
          </p:nvPr>
        </p:nvSpPr>
        <p:spPr>
          <a:xfrm>
            <a:off x="6149009" y="1868557"/>
            <a:ext cx="4876800" cy="4379842"/>
          </a:xfrm>
        </p:spPr>
        <p:txBody>
          <a:bodyPr/>
          <a:lstStyle/>
          <a:p>
            <a:endParaRPr lang="it-IT" dirty="0"/>
          </a:p>
        </p:txBody>
      </p:sp>
    </p:spTree>
    <p:extLst>
      <p:ext uri="{BB962C8B-B14F-4D97-AF65-F5344CB8AC3E}">
        <p14:creationId xmlns:p14="http://schemas.microsoft.com/office/powerpoint/2010/main" val="93334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11480" y="344558"/>
            <a:ext cx="4360545" cy="1404730"/>
          </a:xfrm>
        </p:spPr>
        <p:txBody>
          <a:bodyPr>
            <a:normAutofit/>
          </a:bodyPr>
          <a:lstStyle/>
          <a:p>
            <a:pPr algn="ctr"/>
            <a:r>
              <a:rPr lang="it-IT" sz="5400" dirty="0"/>
              <a:t> </a:t>
            </a:r>
            <a:r>
              <a:rPr lang="it-IT" sz="5400" b="1" dirty="0"/>
              <a:t>The </a:t>
            </a:r>
            <a:r>
              <a:rPr lang="it-IT" sz="5400" b="1" dirty="0" err="1"/>
              <a:t>Celts</a:t>
            </a:r>
            <a:endParaRPr lang="it-IT" sz="5400" b="1" dirty="0"/>
          </a:p>
        </p:txBody>
      </p:sp>
      <p:sp>
        <p:nvSpPr>
          <p:cNvPr id="6" name="Segnaposto testo 5"/>
          <p:cNvSpPr>
            <a:spLocks noGrp="1"/>
          </p:cNvSpPr>
          <p:nvPr>
            <p:ph type="body" sz="half" idx="2"/>
          </p:nvPr>
        </p:nvSpPr>
        <p:spPr>
          <a:xfrm>
            <a:off x="839788" y="2057399"/>
            <a:ext cx="3932237" cy="4595191"/>
          </a:xfrm>
        </p:spPr>
        <p:txBody>
          <a:bodyPr>
            <a:normAutofit lnSpcReduction="10000"/>
          </a:bodyPr>
          <a:lstStyle/>
          <a:p>
            <a:r>
              <a:rPr lang="en-US" sz="2000" dirty="0"/>
              <a:t>The Celts came from Minor Asia, they occupied the British islands between the 8th and 4th century BC; they were organized in tribes and a very important factor in their internal cohesion was religion, which was based on the worship of many gods, in fact they were polytheists.</a:t>
            </a:r>
          </a:p>
          <a:p>
            <a:r>
              <a:rPr lang="en-US" sz="2000" dirty="0"/>
              <a:t>At the top of the society there was the rich and powerful aristocracy made up of warriors and druids. The Druids were the tribe’s priests. </a:t>
            </a:r>
          </a:p>
          <a:p>
            <a:endParaRPr lang="it-IT" sz="2000" dirty="0"/>
          </a:p>
        </p:txBody>
      </p:sp>
      <p:pic>
        <p:nvPicPr>
          <p:cNvPr id="10" name="Segnaposto immagine 9"/>
          <p:cNvPicPr>
            <a:picLocks noGrp="1" noChangeAspect="1"/>
          </p:cNvPicPr>
          <p:nvPr>
            <p:ph type="pic" idx="1"/>
          </p:nvPr>
        </p:nvPicPr>
        <p:blipFill>
          <a:blip r:embed="rId2">
            <a:extLst>
              <a:ext uri="{28A0092B-C50C-407E-A947-70E740481C1C}">
                <a14:useLocalDpi xmlns:a14="http://schemas.microsoft.com/office/drawing/2010/main" val="0"/>
              </a:ext>
            </a:extLst>
          </a:blip>
          <a:srcRect l="2800" r="2800"/>
          <a:stretch>
            <a:fillRect/>
          </a:stretch>
        </p:blipFill>
        <p:spPr>
          <a:xfrm>
            <a:off x="5592763" y="1749425"/>
            <a:ext cx="6242050" cy="4572000"/>
          </a:xfrm>
        </p:spPr>
      </p:pic>
    </p:spTree>
    <p:extLst>
      <p:ext uri="{BB962C8B-B14F-4D97-AF65-F5344CB8AC3E}">
        <p14:creationId xmlns:p14="http://schemas.microsoft.com/office/powerpoint/2010/main" val="17191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38200" y="365125"/>
            <a:ext cx="9511748" cy="2232301"/>
          </a:xfrm>
        </p:spPr>
        <p:txBody>
          <a:bodyPr>
            <a:normAutofit/>
          </a:bodyPr>
          <a:lstStyle/>
          <a:p>
            <a:pPr algn="ctr"/>
            <a:r>
              <a:rPr lang="en-US" sz="2000" dirty="0"/>
              <a:t>Nowadays </a:t>
            </a:r>
            <a:r>
              <a:rPr lang="en-US" sz="2000" dirty="0" smtClean="0"/>
              <a:t>we can see many traces of the </a:t>
            </a:r>
            <a:r>
              <a:rPr lang="en-US" sz="2000" dirty="0" smtClean="0"/>
              <a:t>Celts </a:t>
            </a:r>
            <a:r>
              <a:rPr lang="en-US" sz="2000" dirty="0"/>
              <a:t>in </a:t>
            </a:r>
            <a:r>
              <a:rPr lang="en-US" sz="2000" dirty="0" smtClean="0"/>
              <a:t>Britain, </a:t>
            </a:r>
            <a:r>
              <a:rPr lang="en-US" sz="2000" dirty="0"/>
              <a:t>but the most famous work is certainly the </a:t>
            </a:r>
            <a:r>
              <a:rPr lang="en-US" sz="2000" dirty="0" smtClean="0"/>
              <a:t>Stonehenge. This </a:t>
            </a:r>
            <a:r>
              <a:rPr lang="en-US" sz="2000" dirty="0"/>
              <a:t>name originates from stone </a:t>
            </a:r>
            <a:r>
              <a:rPr lang="en-US" sz="2000" dirty="0" smtClean="0"/>
              <a:t>used for the circular </a:t>
            </a:r>
            <a:r>
              <a:rPr lang="en-US" sz="2000" dirty="0"/>
              <a:t>setting of large standing </a:t>
            </a:r>
            <a:r>
              <a:rPr lang="en-US" sz="2000" dirty="0" smtClean="0"/>
              <a:t>megaliths</a:t>
            </a:r>
            <a:r>
              <a:rPr lang="en-US" sz="2000" dirty="0"/>
              <a:t>. Stonehenge is located </a:t>
            </a:r>
            <a:r>
              <a:rPr lang="en-US" sz="2000" dirty="0" smtClean="0"/>
              <a:t>in </a:t>
            </a:r>
            <a:r>
              <a:rPr lang="en-US" sz="2000" dirty="0"/>
              <a:t>Wiltshire</a:t>
            </a:r>
            <a:r>
              <a:rPr lang="en-US" sz="2000" dirty="0" smtClean="0"/>
              <a:t>, </a:t>
            </a:r>
            <a:r>
              <a:rPr lang="en-US" sz="2000" dirty="0" smtClean="0"/>
              <a:t>near</a:t>
            </a:r>
            <a:r>
              <a:rPr lang="en-US" sz="2000" dirty="0" smtClean="0"/>
              <a:t> Salisbury, England.</a:t>
            </a:r>
            <a:endParaRPr lang="it-IT" sz="2000" dirty="0"/>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1905" y="2527546"/>
            <a:ext cx="8947150" cy="3802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653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3" y="742122"/>
            <a:ext cx="3401064" cy="1126435"/>
          </a:xfrm>
        </p:spPr>
        <p:txBody>
          <a:bodyPr>
            <a:normAutofit fontScale="90000"/>
          </a:bodyPr>
          <a:lstStyle/>
          <a:p>
            <a:pPr algn="ctr"/>
            <a:r>
              <a:rPr lang="it-IT" sz="5400" b="1" dirty="0"/>
              <a:t>The Romans</a:t>
            </a:r>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4556" y="1528638"/>
            <a:ext cx="6895469" cy="4277802"/>
          </a:xfrm>
        </p:spPr>
      </p:pic>
      <p:sp>
        <p:nvSpPr>
          <p:cNvPr id="5" name="Segnaposto testo 4"/>
          <p:cNvSpPr>
            <a:spLocks noGrp="1"/>
          </p:cNvSpPr>
          <p:nvPr>
            <p:ph type="body" sz="half" idx="2"/>
          </p:nvPr>
        </p:nvSpPr>
        <p:spPr>
          <a:xfrm>
            <a:off x="839787" y="2319129"/>
            <a:ext cx="3932237" cy="3988905"/>
          </a:xfrm>
        </p:spPr>
        <p:txBody>
          <a:bodyPr>
            <a:normAutofit/>
          </a:bodyPr>
          <a:lstStyle/>
          <a:p>
            <a:r>
              <a:rPr lang="en-US" sz="2000" dirty="0" smtClean="0"/>
              <a:t>The Ancient Romans </a:t>
            </a:r>
            <a:r>
              <a:rPr lang="en-US" sz="2000" dirty="0"/>
              <a:t>were interested </a:t>
            </a:r>
            <a:r>
              <a:rPr lang="en-US" sz="2000" dirty="0" smtClean="0"/>
              <a:t>in</a:t>
            </a:r>
            <a:r>
              <a:rPr lang="en-US" sz="2000" dirty="0" smtClean="0"/>
              <a:t> </a:t>
            </a:r>
            <a:r>
              <a:rPr lang="en-US" sz="2000" dirty="0"/>
              <a:t>Britain </a:t>
            </a:r>
            <a:r>
              <a:rPr lang="en-US" sz="2000" dirty="0" smtClean="0"/>
              <a:t>from the time of Cesar. Under the emperor Claudius many </a:t>
            </a:r>
            <a:r>
              <a:rPr lang="en-US" sz="2000" dirty="0"/>
              <a:t>local tribes </a:t>
            </a:r>
            <a:r>
              <a:rPr lang="en-US" sz="2000" dirty="0" smtClean="0"/>
              <a:t>were conquered. </a:t>
            </a:r>
            <a:endParaRPr lang="en-US" sz="2000" dirty="0"/>
          </a:p>
          <a:p>
            <a:endParaRPr lang="en-US" sz="2000" dirty="0"/>
          </a:p>
          <a:p>
            <a:r>
              <a:rPr lang="en-US" sz="2000" dirty="0" smtClean="0"/>
              <a:t>We don’t know exactly when Christianity </a:t>
            </a:r>
            <a:r>
              <a:rPr lang="en-US" sz="2000" dirty="0"/>
              <a:t>arrived in Roman </a:t>
            </a:r>
            <a:r>
              <a:rPr lang="en-US" sz="2000" dirty="0" smtClean="0"/>
              <a:t>Britain. Today there are  </a:t>
            </a:r>
            <a:r>
              <a:rPr lang="en-US" sz="2000" dirty="0"/>
              <a:t>archeology </a:t>
            </a:r>
            <a:r>
              <a:rPr lang="en-US" sz="2000" dirty="0" smtClean="0"/>
              <a:t>sites on </a:t>
            </a:r>
            <a:r>
              <a:rPr lang="en-US" sz="2000" dirty="0"/>
              <a:t>places of worship.</a:t>
            </a:r>
          </a:p>
          <a:p>
            <a:endParaRPr lang="it-IT" dirty="0"/>
          </a:p>
        </p:txBody>
      </p:sp>
    </p:spTree>
    <p:extLst>
      <p:ext uri="{BB962C8B-B14F-4D97-AF65-F5344CB8AC3E}">
        <p14:creationId xmlns:p14="http://schemas.microsoft.com/office/powerpoint/2010/main" val="22026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838201" y="821635"/>
            <a:ext cx="9365974" cy="2014330"/>
          </a:xfrm>
        </p:spPr>
        <p:txBody>
          <a:bodyPr>
            <a:normAutofit/>
          </a:bodyPr>
          <a:lstStyle/>
          <a:p>
            <a:r>
              <a:rPr lang="en-US" sz="2000" dirty="0"/>
              <a:t>The </a:t>
            </a:r>
            <a:r>
              <a:rPr lang="en-US" sz="2000" dirty="0" smtClean="0"/>
              <a:t>Roman’s </a:t>
            </a:r>
            <a:r>
              <a:rPr lang="en-US" sz="2000" dirty="0"/>
              <a:t>in Britain </a:t>
            </a:r>
            <a:r>
              <a:rPr lang="en-US" sz="2000" dirty="0" smtClean="0"/>
              <a:t>were challenged by the </a:t>
            </a:r>
            <a:r>
              <a:rPr lang="en-US" sz="2000" dirty="0"/>
              <a:t>progressive invasions by sea by </a:t>
            </a:r>
            <a:r>
              <a:rPr lang="en-US" sz="2000" dirty="0" smtClean="0"/>
              <a:t>Saxons, </a:t>
            </a:r>
            <a:r>
              <a:rPr lang="en-US" sz="2000" dirty="0"/>
              <a:t>Angles and Jutes.</a:t>
            </a:r>
            <a:br>
              <a:rPr lang="en-US" sz="2000" dirty="0"/>
            </a:br>
            <a:r>
              <a:rPr lang="en-US" sz="2000" dirty="0" smtClean="0"/>
              <a:t>The Romans built a wall to </a:t>
            </a:r>
            <a:r>
              <a:rPr lang="en-US" sz="2000" dirty="0"/>
              <a:t>defend </a:t>
            </a:r>
            <a:r>
              <a:rPr lang="en-US" sz="2000" dirty="0" smtClean="0"/>
              <a:t>themselves against </a:t>
            </a:r>
            <a:r>
              <a:rPr lang="en-US" sz="2000" dirty="0"/>
              <a:t>the local tribe’s attacks, </a:t>
            </a:r>
            <a:r>
              <a:rPr lang="en-US" sz="2000" dirty="0" smtClean="0"/>
              <a:t>Ha</a:t>
            </a:r>
            <a:r>
              <a:rPr lang="en-US" sz="2000" dirty="0" smtClean="0"/>
              <a:t>drian’s </a:t>
            </a:r>
            <a:r>
              <a:rPr lang="en-US" sz="2000" dirty="0"/>
              <a:t>Wall; it was in the south of current Scotland.</a:t>
            </a:r>
            <a:br>
              <a:rPr lang="en-US" sz="2000" dirty="0"/>
            </a:br>
            <a:endParaRPr lang="it-IT" sz="2000" dirty="0"/>
          </a:p>
        </p:txBody>
      </p:sp>
      <p:pic>
        <p:nvPicPr>
          <p:cNvPr id="13" name="Segnaposto contenuto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881" y="2693642"/>
            <a:ext cx="9677400" cy="3478558"/>
          </a:xfrm>
        </p:spPr>
      </p:pic>
    </p:spTree>
    <p:extLst>
      <p:ext uri="{BB962C8B-B14F-4D97-AF65-F5344CB8AC3E}">
        <p14:creationId xmlns:p14="http://schemas.microsoft.com/office/powerpoint/2010/main" val="95338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839788" y="457200"/>
            <a:ext cx="5653777" cy="1225826"/>
          </a:xfrm>
        </p:spPr>
        <p:txBody>
          <a:bodyPr>
            <a:normAutofit fontScale="90000"/>
          </a:bodyPr>
          <a:lstStyle/>
          <a:p>
            <a:pPr algn="ctr"/>
            <a:r>
              <a:rPr lang="it-IT" sz="5400" dirty="0"/>
              <a:t>The Anglo-</a:t>
            </a:r>
            <a:r>
              <a:rPr lang="it-IT" sz="5400" dirty="0" err="1"/>
              <a:t>Saxons</a:t>
            </a:r>
            <a:endParaRPr lang="it-IT" sz="5400" dirty="0"/>
          </a:p>
        </p:txBody>
      </p:sp>
      <p:sp>
        <p:nvSpPr>
          <p:cNvPr id="11" name="Segnaposto testo 10"/>
          <p:cNvSpPr>
            <a:spLocks noGrp="1"/>
          </p:cNvSpPr>
          <p:nvPr>
            <p:ph type="body" sz="half" idx="2"/>
          </p:nvPr>
        </p:nvSpPr>
        <p:spPr>
          <a:xfrm>
            <a:off x="839788" y="2057399"/>
            <a:ext cx="5653777" cy="4303643"/>
          </a:xfrm>
        </p:spPr>
        <p:txBody>
          <a:bodyPr>
            <a:normAutofit fontScale="85000" lnSpcReduction="20000"/>
          </a:bodyPr>
          <a:lstStyle/>
          <a:p>
            <a:r>
              <a:rPr lang="en-US" sz="2400" dirty="0" smtClean="0"/>
              <a:t>‘</a:t>
            </a:r>
            <a:r>
              <a:rPr lang="en-US" sz="2400" dirty="0" smtClean="0"/>
              <a:t>Anglo-Saxons’ is a term </a:t>
            </a:r>
            <a:r>
              <a:rPr lang="en-US" sz="2400" dirty="0"/>
              <a:t>used to describe </a:t>
            </a:r>
            <a:r>
              <a:rPr lang="en-US" sz="2400" dirty="0" smtClean="0"/>
              <a:t>Germanic </a:t>
            </a:r>
            <a:r>
              <a:rPr lang="en-US" sz="2400" dirty="0"/>
              <a:t>people culturally and linguistically similar, who lived in Britain. Their ruling class spoke Germanic languages.</a:t>
            </a:r>
          </a:p>
          <a:p>
            <a:endParaRPr lang="en-US" sz="2400" dirty="0"/>
          </a:p>
          <a:p>
            <a:r>
              <a:rPr lang="en-US" sz="2400" dirty="0"/>
              <a:t>Originally the Anglo-Saxon society was based on peasant communities organized in families of free men in a patriarchal structure.</a:t>
            </a:r>
          </a:p>
          <a:p>
            <a:endParaRPr lang="en-US" sz="2400" dirty="0"/>
          </a:p>
          <a:p>
            <a:r>
              <a:rPr lang="en-US" sz="2400" dirty="0"/>
              <a:t>They migrated to Britain in the 5th and 6th centuries and they formed independent kingdoms. They were farmers in search of richer lands and few of them were fishermen. </a:t>
            </a:r>
          </a:p>
          <a:p>
            <a:endParaRPr lang="it-IT" dirty="0"/>
          </a:p>
        </p:txBody>
      </p:sp>
      <p:pic>
        <p:nvPicPr>
          <p:cNvPr id="4" name="Segnaposto immagine 3"/>
          <p:cNvPicPr>
            <a:picLocks noGrp="1" noChangeAspect="1"/>
          </p:cNvPicPr>
          <p:nvPr>
            <p:ph type="pic" idx="1"/>
          </p:nvPr>
        </p:nvPicPr>
        <p:blipFill>
          <a:blip r:embed="rId2">
            <a:extLst>
              <a:ext uri="{28A0092B-C50C-407E-A947-70E740481C1C}">
                <a14:useLocalDpi xmlns:a14="http://schemas.microsoft.com/office/drawing/2010/main" val="0"/>
              </a:ext>
            </a:extLst>
          </a:blip>
          <a:srcRect t="16828" b="16828"/>
          <a:stretch>
            <a:fillRect/>
          </a:stretch>
        </p:blipFill>
        <p:spPr>
          <a:xfrm>
            <a:off x="7548563" y="1450023"/>
            <a:ext cx="4170997" cy="4370178"/>
          </a:xfrm>
        </p:spPr>
      </p:pic>
    </p:spTree>
    <p:extLst>
      <p:ext uri="{BB962C8B-B14F-4D97-AF65-F5344CB8AC3E}">
        <p14:creationId xmlns:p14="http://schemas.microsoft.com/office/powerpoint/2010/main" val="9224206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
                                        </p:tgtEl>
                                        <p:attrNameLst>
                                          <p:attrName>ppt_x</p:attrName>
                                          <p:attrName>ppt_y</p:attrName>
                                        </p:attrNameLst>
                                      </p:cBhvr>
                                    </p:animMotion>
                                    <p:animRot by="1500000">
                                      <p:cBhvr>
                                        <p:cTn id="7" dur="125" fill="hold">
                                          <p:stCondLst>
                                            <p:cond delay="0"/>
                                          </p:stCondLst>
                                        </p:cTn>
                                        <p:tgtEl>
                                          <p:spTgt spid="9"/>
                                        </p:tgtEl>
                                        <p:attrNameLst>
                                          <p:attrName>r</p:attrName>
                                        </p:attrNameLst>
                                      </p:cBhvr>
                                    </p:animRot>
                                    <p:animRot by="-1500000">
                                      <p:cBhvr>
                                        <p:cTn id="8" dur="125" fill="hold">
                                          <p:stCondLst>
                                            <p:cond delay="125"/>
                                          </p:stCondLst>
                                        </p:cTn>
                                        <p:tgtEl>
                                          <p:spTgt spid="9"/>
                                        </p:tgtEl>
                                        <p:attrNameLst>
                                          <p:attrName>r</p:attrName>
                                        </p:attrNameLst>
                                      </p:cBhvr>
                                    </p:animRot>
                                    <p:animRot by="-1500000">
                                      <p:cBhvr>
                                        <p:cTn id="9" dur="125" fill="hold">
                                          <p:stCondLst>
                                            <p:cond delay="250"/>
                                          </p:stCondLst>
                                        </p:cTn>
                                        <p:tgtEl>
                                          <p:spTgt spid="9"/>
                                        </p:tgtEl>
                                        <p:attrNameLst>
                                          <p:attrName>r</p:attrName>
                                        </p:attrNameLst>
                                      </p:cBhvr>
                                    </p:animRot>
                                    <p:animRot by="1500000">
                                      <p:cBhvr>
                                        <p:cTn id="10" dur="125" fill="hold">
                                          <p:stCondLst>
                                            <p:cond delay="375"/>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94360" y="351873"/>
            <a:ext cx="9875520" cy="2152788"/>
          </a:xfrm>
        </p:spPr>
        <p:txBody>
          <a:bodyPr>
            <a:normAutofit/>
          </a:bodyPr>
          <a:lstStyle/>
          <a:p>
            <a:pPr algn="ctr"/>
            <a:r>
              <a:rPr lang="en-US" sz="2000" dirty="0"/>
              <a:t>They were pagans </a:t>
            </a:r>
            <a:r>
              <a:rPr lang="en-US" sz="2000" dirty="0" smtClean="0"/>
              <a:t>and polytheistic</a:t>
            </a:r>
            <a:r>
              <a:rPr lang="en-US" sz="2000" dirty="0"/>
              <a:t>: they believed in supernatural beings such as elves and Valkyries and numerous deities. They believed in the Walhalla (the afterlife) and a lot of their gods were related with the war</a:t>
            </a:r>
            <a:r>
              <a:rPr lang="en-US" sz="2000" dirty="0"/>
              <a:t>. </a:t>
            </a:r>
            <a:r>
              <a:rPr lang="en-US" sz="2000" dirty="0" smtClean="0"/>
              <a:t>They converted </a:t>
            </a:r>
            <a:r>
              <a:rPr lang="en-US" sz="2000" dirty="0"/>
              <a:t>to Christianity in the 7th century under Augustine of Canterbury</a:t>
            </a:r>
            <a:endParaRPr lang="it-IT" sz="2000" dirty="0"/>
          </a:p>
        </p:txBody>
      </p:sp>
      <p:pic>
        <p:nvPicPr>
          <p:cNvPr id="11" name="Segnaposto contenuto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040" y="2199861"/>
            <a:ext cx="10149840" cy="4195762"/>
          </a:xfrm>
        </p:spPr>
      </p:pic>
    </p:spTree>
    <p:extLst>
      <p:ext uri="{BB962C8B-B14F-4D97-AF65-F5344CB8AC3E}">
        <p14:creationId xmlns:p14="http://schemas.microsoft.com/office/powerpoint/2010/main" val="325837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62000" y="318052"/>
            <a:ext cx="4876800" cy="1297388"/>
          </a:xfrm>
        </p:spPr>
        <p:txBody>
          <a:bodyPr>
            <a:normAutofit/>
          </a:bodyPr>
          <a:lstStyle/>
          <a:p>
            <a:r>
              <a:rPr lang="it-IT" sz="5400" b="1" dirty="0"/>
              <a:t>The </a:t>
            </a:r>
            <a:r>
              <a:rPr lang="it-IT" sz="5400" b="1" dirty="0" err="1"/>
              <a:t>Vikings</a:t>
            </a:r>
            <a:endParaRPr lang="it-IT" sz="5400" b="1" dirty="0"/>
          </a:p>
        </p:txBody>
      </p:sp>
      <p:pic>
        <p:nvPicPr>
          <p:cNvPr id="11" name="Segnaposto contenuto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9280" y="1962614"/>
            <a:ext cx="5867400" cy="4394886"/>
          </a:xfrm>
        </p:spPr>
      </p:pic>
      <p:sp>
        <p:nvSpPr>
          <p:cNvPr id="5" name="Segnaposto testo 4"/>
          <p:cNvSpPr>
            <a:spLocks noGrp="1"/>
          </p:cNvSpPr>
          <p:nvPr>
            <p:ph type="body" sz="half" idx="2"/>
          </p:nvPr>
        </p:nvSpPr>
        <p:spPr>
          <a:xfrm>
            <a:off x="839788" y="2057400"/>
            <a:ext cx="3932237" cy="4369904"/>
          </a:xfrm>
        </p:spPr>
        <p:txBody>
          <a:bodyPr>
            <a:normAutofit fontScale="85000" lnSpcReduction="10000"/>
          </a:bodyPr>
          <a:lstStyle/>
          <a:p>
            <a:r>
              <a:rPr lang="en-US" sz="2000" dirty="0" smtClean="0"/>
              <a:t>Vikings were Norse </a:t>
            </a:r>
            <a:r>
              <a:rPr lang="en-US" sz="2000" dirty="0"/>
              <a:t>warriors </a:t>
            </a:r>
            <a:r>
              <a:rPr lang="en-US" sz="2000" dirty="0" smtClean="0"/>
              <a:t>from  Scandinavia. Boats from Denmark </a:t>
            </a:r>
            <a:r>
              <a:rPr lang="en-US" sz="2000" dirty="0"/>
              <a:t>made raids on the coasts of the British Isles, France and other parts of Europe between the end of the 8th and 11th centuries. In this period of European history  we normally refers to as the Viking age.</a:t>
            </a:r>
          </a:p>
          <a:p>
            <a:endParaRPr lang="en-US" sz="2000" dirty="0"/>
          </a:p>
          <a:p>
            <a:r>
              <a:rPr lang="en-US" sz="2000" dirty="0"/>
              <a:t>This term can also refer to all the peoples who inhabited Scandinavia during those years and their settlements in other parts of Europe. The Vikings were part of the Norman population.</a:t>
            </a:r>
          </a:p>
          <a:p>
            <a:endParaRPr lang="it-IT" dirty="0"/>
          </a:p>
        </p:txBody>
      </p:sp>
    </p:spTree>
    <p:extLst>
      <p:ext uri="{BB962C8B-B14F-4D97-AF65-F5344CB8AC3E}">
        <p14:creationId xmlns:p14="http://schemas.microsoft.com/office/powerpoint/2010/main" val="255188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80">
                                          <p:stCondLst>
                                            <p:cond delay="0"/>
                                          </p:stCondLst>
                                        </p:cTn>
                                        <p:tgtEl>
                                          <p:spTgt spid="11"/>
                                        </p:tgtEl>
                                      </p:cBhvr>
                                    </p:animEffect>
                                    <p:anim calcmode="lin" valueType="num">
                                      <p:cBhvr>
                                        <p:cTn id="2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8" dur="26">
                                          <p:stCondLst>
                                            <p:cond delay="650"/>
                                          </p:stCondLst>
                                        </p:cTn>
                                        <p:tgtEl>
                                          <p:spTgt spid="11"/>
                                        </p:tgtEl>
                                      </p:cBhvr>
                                      <p:to x="100000" y="60000"/>
                                    </p:animScale>
                                    <p:animScale>
                                      <p:cBhvr>
                                        <p:cTn id="29" dur="166" decel="50000">
                                          <p:stCondLst>
                                            <p:cond delay="676"/>
                                          </p:stCondLst>
                                        </p:cTn>
                                        <p:tgtEl>
                                          <p:spTgt spid="11"/>
                                        </p:tgtEl>
                                      </p:cBhvr>
                                      <p:to x="100000" y="100000"/>
                                    </p:animScale>
                                    <p:animScale>
                                      <p:cBhvr>
                                        <p:cTn id="30" dur="26">
                                          <p:stCondLst>
                                            <p:cond delay="1312"/>
                                          </p:stCondLst>
                                        </p:cTn>
                                        <p:tgtEl>
                                          <p:spTgt spid="11"/>
                                        </p:tgtEl>
                                      </p:cBhvr>
                                      <p:to x="100000" y="80000"/>
                                    </p:animScale>
                                    <p:animScale>
                                      <p:cBhvr>
                                        <p:cTn id="31" dur="166" decel="50000">
                                          <p:stCondLst>
                                            <p:cond delay="1338"/>
                                          </p:stCondLst>
                                        </p:cTn>
                                        <p:tgtEl>
                                          <p:spTgt spid="11"/>
                                        </p:tgtEl>
                                      </p:cBhvr>
                                      <p:to x="100000" y="100000"/>
                                    </p:animScale>
                                    <p:animScale>
                                      <p:cBhvr>
                                        <p:cTn id="32" dur="26">
                                          <p:stCondLst>
                                            <p:cond delay="1642"/>
                                          </p:stCondLst>
                                        </p:cTn>
                                        <p:tgtEl>
                                          <p:spTgt spid="11"/>
                                        </p:tgtEl>
                                      </p:cBhvr>
                                      <p:to x="100000" y="90000"/>
                                    </p:animScale>
                                    <p:animScale>
                                      <p:cBhvr>
                                        <p:cTn id="33" dur="166" decel="50000">
                                          <p:stCondLst>
                                            <p:cond delay="1668"/>
                                          </p:stCondLst>
                                        </p:cTn>
                                        <p:tgtEl>
                                          <p:spTgt spid="11"/>
                                        </p:tgtEl>
                                      </p:cBhvr>
                                      <p:to x="100000" y="100000"/>
                                    </p:animScale>
                                    <p:animScale>
                                      <p:cBhvr>
                                        <p:cTn id="34" dur="26">
                                          <p:stCondLst>
                                            <p:cond delay="1808"/>
                                          </p:stCondLst>
                                        </p:cTn>
                                        <p:tgtEl>
                                          <p:spTgt spid="11"/>
                                        </p:tgtEl>
                                      </p:cBhvr>
                                      <p:to x="100000" y="95000"/>
                                    </p:animScale>
                                    <p:animScale>
                                      <p:cBhvr>
                                        <p:cTn id="3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98120" y="274320"/>
            <a:ext cx="10210800" cy="2575560"/>
          </a:xfrm>
        </p:spPr>
        <p:txBody>
          <a:bodyPr>
            <a:normAutofit fontScale="90000"/>
          </a:bodyPr>
          <a:lstStyle/>
          <a:p>
            <a:pPr algn="ctr"/>
            <a:r>
              <a:rPr lang="en-US" sz="2000" dirty="0"/>
              <a:t/>
            </a:r>
            <a:br>
              <a:rPr lang="en-US" sz="2000" dirty="0"/>
            </a:br>
            <a:r>
              <a:rPr lang="en-US" sz="2000" dirty="0"/>
              <a:t>Famous for their ability to navigators and the long boats, the Vikings in a few centuries </a:t>
            </a:r>
            <a:r>
              <a:rPr lang="en-US" sz="2000" dirty="0" err="1"/>
              <a:t>colonised</a:t>
            </a:r>
            <a:r>
              <a:rPr lang="en-US" sz="2000" dirty="0"/>
              <a:t> the coasts and rivers of much of Europe.</a:t>
            </a:r>
            <a:br>
              <a:rPr lang="en-US" sz="2000" dirty="0"/>
            </a:br>
            <a:r>
              <a:rPr lang="en-US" sz="2000" dirty="0"/>
              <a:t>The Vikings are also known for being the first discoverers of America</a:t>
            </a:r>
            <a:r>
              <a:rPr lang="en-US" sz="2000" dirty="0" smtClean="0"/>
              <a:t>, </a:t>
            </a:r>
            <a:r>
              <a:rPr lang="en-US" sz="2000" dirty="0"/>
              <a:t>between the late </a:t>
            </a:r>
            <a:r>
              <a:rPr lang="en-US" sz="2000" dirty="0" smtClean="0"/>
              <a:t>10</a:t>
            </a:r>
            <a:r>
              <a:rPr lang="en-US" sz="2000" dirty="0" smtClean="0"/>
              <a:t>th </a:t>
            </a:r>
            <a:r>
              <a:rPr lang="en-US" sz="2000" dirty="0"/>
              <a:t>and early </a:t>
            </a:r>
            <a:r>
              <a:rPr lang="en-US" sz="2000" dirty="0" smtClean="0"/>
              <a:t>11</a:t>
            </a:r>
            <a:r>
              <a:rPr lang="en-US" sz="2000" dirty="0" smtClean="0"/>
              <a:t>th </a:t>
            </a:r>
            <a:r>
              <a:rPr lang="en-US" sz="2000" dirty="0"/>
              <a:t>century .</a:t>
            </a:r>
            <a:br>
              <a:rPr lang="en-US" sz="2000" dirty="0"/>
            </a:br>
            <a:r>
              <a:rPr lang="en-US" sz="2000" dirty="0"/>
              <a:t/>
            </a:r>
            <a:br>
              <a:rPr lang="en-US" sz="2000" dirty="0"/>
            </a:br>
            <a:r>
              <a:rPr lang="en-US" sz="2000" dirty="0"/>
              <a:t>The voyages of the Vikings became less frequent after the introduction of Christianity in Scandinavia, between the late 10th and early 11th century.</a:t>
            </a:r>
            <a:br>
              <a:rPr lang="en-US" sz="2000" dirty="0"/>
            </a:br>
            <a:r>
              <a:rPr lang="en-US" sz="2000" dirty="0"/>
              <a:t/>
            </a:r>
            <a:br>
              <a:rPr lang="en-US" sz="2000" dirty="0"/>
            </a:br>
            <a:endParaRPr lang="it-IT" sz="2000" dirty="0"/>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520" y="2697480"/>
            <a:ext cx="11114464" cy="3855720"/>
          </a:xfrm>
        </p:spPr>
      </p:pic>
    </p:spTree>
    <p:extLst>
      <p:ext uri="{BB962C8B-B14F-4D97-AF65-F5344CB8AC3E}">
        <p14:creationId xmlns:p14="http://schemas.microsoft.com/office/powerpoint/2010/main" val="39714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196</TotalTime>
  <Words>461</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Ione</vt:lpstr>
      <vt:lpstr>MIGRATION  IN  HISTORY </vt:lpstr>
      <vt:lpstr> The Celts</vt:lpstr>
      <vt:lpstr>Nowadays we can see many traces of the Celts in Britain, but the most famous work is certainly the Stonehenge. This name originates from stone used for the circular setting of large standing megaliths. Stonehenge is located in Wiltshire, near Salisbury, England.</vt:lpstr>
      <vt:lpstr>The Romans</vt:lpstr>
      <vt:lpstr>The Roman’s in Britain were challenged by the progressive invasions by sea by Saxons, Angles and Jutes. The Romans built a wall to defend themselves against the local tribe’s attacks, Hadrian’s Wall; it was in the south of current Scotland. </vt:lpstr>
      <vt:lpstr>The Anglo-Saxons</vt:lpstr>
      <vt:lpstr>They were pagans and polytheistic: they believed in supernatural beings such as elves and Valkyries and numerous deities. They believed in the Walhalla (the afterlife) and a lot of their gods were related with the war. They converted to Christianity in the 7th century under Augustine of Canterbury</vt:lpstr>
      <vt:lpstr>The Vikings</vt:lpstr>
      <vt:lpstr> Famous for their ability to navigators and the long boats, the Vikings in a few centuries colonised the coasts and rivers of much of Europe. The Vikings are also known for being the first discoverers of America, between the late 10th and early 11th century .  The voyages of the Vikings became less frequent after the introduction of Christianity in Scandinavia, between the late 10th and early 11th century.  </vt:lpstr>
      <vt:lpstr>LOMBARDS  IN  ITALY</vt:lpstr>
      <vt:lpstr>The Lombards were a German  people living in current Hungary and they  joined the East Roman Empire.  The Longobard society was organised into family clans with a marked military ability. It was divided into three classes: the free, the partially free and the slaves   In 568 lots of Lombards, managed by king Alboino arrived at the italian north east borders.     </vt:lpstr>
      <vt:lpstr>The Longobard supremacy extended in the north of italy, in Tuscany, Spoleto and Benevento where some military heads called dukes took power.  Alboino died in 572 and after a period of wars between dukes, King Autari was elected. He also married Teodolinda, the Bavarian princess.   The only problem was that Longobards believed in Arianism, which the Catholic church was against.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Migrations in history</dc:title>
  <dc:creator>mnzcr</dc:creator>
  <cp:lastModifiedBy>Kate Inglis</cp:lastModifiedBy>
  <cp:revision>21</cp:revision>
  <dcterms:created xsi:type="dcterms:W3CDTF">2017-03-16T15:08:36Z</dcterms:created>
  <dcterms:modified xsi:type="dcterms:W3CDTF">2017-03-22T13:31:35Z</dcterms:modified>
</cp:coreProperties>
</file>